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68" autoAdjust="0"/>
    <p:restoredTop sz="94660"/>
  </p:normalViewPr>
  <p:slideViewPr>
    <p:cSldViewPr snapToGrid="0">
      <p:cViewPr>
        <p:scale>
          <a:sx n="66" d="100"/>
          <a:sy n="66" d="100"/>
        </p:scale>
        <p:origin x="-10944" y="-6390"/>
      </p:cViewPr>
      <p:guideLst/>
    </p:cSldViewPr>
  </p:slideViewPr>
  <p:notesTextViewPr>
    <p:cViewPr>
      <p:scale>
        <a:sx n="1" d="1"/>
        <a:sy n="1" d="1"/>
      </p:scale>
      <p:origin x="0" y="0"/>
    </p:cViewPr>
  </p:notesTextViewPr>
  <p:notesViewPr>
    <p:cSldViewPr snapToGrid="0" showGuides="1">
      <p:cViewPr varScale="1">
        <p:scale>
          <a:sx n="69" d="100"/>
          <a:sy n="69" d="100"/>
        </p:scale>
        <p:origin x="2706"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12/10/2016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12/10/2016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32" name="Instructions"/>
          <p:cNvSpPr/>
          <p:nvPr userDrawn="1"/>
        </p:nvSpPr>
        <p:spPr>
          <a:xfrm>
            <a:off x="44302680" y="-1"/>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smtClean="0">
                <a:solidFill>
                  <a:prstClr val="white">
                    <a:lumMod val="50000"/>
                  </a:prstClr>
                </a:solidFill>
                <a:latin typeface="Calibri Light" panose="020F0302020204030204" pitchFamily="34" charset="0"/>
                <a:cs typeface="Calibri" panose="020F0502020204030204" pitchFamily="34" charset="0"/>
              </a:rPr>
              <a:t>poster </a:t>
            </a:r>
            <a:r>
              <a:rPr sz="6600" dirty="0" smtClean="0">
                <a:solidFill>
                  <a:prstClr val="white">
                    <a:lumMod val="50000"/>
                  </a:prstClr>
                </a:solidFill>
                <a:latin typeface="Calibri Light" panose="020F0302020204030204" pitchFamily="34" charset="0"/>
                <a:cs typeface="Calibri" panose="020F0502020204030204" pitchFamily="34" charset="0"/>
              </a:rPr>
              <a:t>are </a:t>
            </a:r>
            <a:r>
              <a:rPr sz="6600" dirty="0">
                <a:solidFill>
                  <a:prstClr val="white">
                    <a:lumMod val="50000"/>
                  </a:prstClr>
                </a:solidFill>
                <a:latin typeface="Calibri Light" panose="020F0302020204030204" pitchFamily="34" charset="0"/>
                <a:cs typeface="Calibri" panose="020F0502020204030204" pitchFamily="34" charset="0"/>
              </a:rPr>
              <a:t>formatted for you. </a:t>
            </a:r>
            <a:r>
              <a:rPr lang="en-US" sz="6600" dirty="0" smtClean="0">
                <a:solidFill>
                  <a:prstClr val="white">
                    <a:lumMod val="50000"/>
                  </a:prstClr>
                </a:solidFill>
                <a:latin typeface="Calibri Light" panose="020F0302020204030204" pitchFamily="34" charset="0"/>
                <a:cs typeface="Calibri" panose="020F0502020204030204" pitchFamily="34" charset="0"/>
              </a:rPr>
              <a:t>Type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smtClean="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smtClean="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a:t>
            </a:r>
            <a:r>
              <a:rPr sz="6600" dirty="0" smtClean="0">
                <a:solidFill>
                  <a:prstClr val="white">
                    <a:lumMod val="50000"/>
                  </a:prstClr>
                </a:solidFill>
                <a:latin typeface="Calibri Light" panose="020F0302020204030204" pitchFamily="34" charset="0"/>
                <a:cs typeface="Calibri" panose="020F0502020204030204" pitchFamily="34" charset="0"/>
              </a:rPr>
              <a:t>o </a:t>
            </a:r>
            <a:r>
              <a:rPr sz="6600" dirty="0">
                <a:solidFill>
                  <a:prstClr val="white">
                    <a:lumMod val="50000"/>
                  </a:prstClr>
                </a:solidFill>
                <a:latin typeface="Calibri Light" panose="020F0302020204030204" pitchFamily="34" charset="0"/>
                <a:cs typeface="Calibri" panose="020F0502020204030204" pitchFamily="34" charset="0"/>
              </a:rPr>
              <a:t>add or remove bullet points from text, </a:t>
            </a:r>
            <a:r>
              <a:rPr sz="6600" dirty="0" smtClean="0">
                <a:solidFill>
                  <a:prstClr val="white">
                    <a:lumMod val="50000"/>
                  </a:prstClr>
                </a:solidFill>
                <a:latin typeface="Calibri Light" panose="020F0302020204030204" pitchFamily="34" charset="0"/>
                <a:cs typeface="Calibri" panose="020F0502020204030204" pitchFamily="34" charset="0"/>
              </a:rPr>
              <a:t>click </a:t>
            </a:r>
            <a:r>
              <a:rPr sz="6600" dirty="0">
                <a:solidFill>
                  <a:prstClr val="white">
                    <a:lumMod val="50000"/>
                  </a:prstClr>
                </a:solidFill>
                <a:latin typeface="Calibri Light" panose="020F0302020204030204" pitchFamily="34" charset="0"/>
                <a:cs typeface="Calibri" panose="020F0502020204030204" pitchFamily="34" charset="0"/>
              </a:rPr>
              <a:t>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smtClean="0">
                <a:solidFill>
                  <a:prstClr val="white">
                    <a:lumMod val="50000"/>
                  </a:prstClr>
                </a:solidFill>
                <a:latin typeface="Calibri Light" panose="020F0302020204030204" pitchFamily="34" charset="0"/>
                <a:cs typeface="Calibri" panose="020F0502020204030204" pitchFamily="34" charset="0"/>
              </a:rPr>
              <a:t>content</a:t>
            </a:r>
            <a:r>
              <a:rPr sz="6600" dirty="0" smtClean="0">
                <a:solidFill>
                  <a:prstClr val="white">
                    <a:lumMod val="50000"/>
                  </a:prstClr>
                </a:solidFill>
                <a:latin typeface="Calibri Light" panose="020F0302020204030204" pitchFamily="34" charset="0"/>
                <a:cs typeface="Calibri" panose="020F0502020204030204" pitchFamily="34" charset="0"/>
              </a:rPr>
              <a:t> </a:t>
            </a:r>
            <a:r>
              <a:rPr sz="6600" dirty="0">
                <a:solidFill>
                  <a:prstClr val="white">
                    <a:lumMod val="50000"/>
                  </a:prstClr>
                </a:solidFill>
                <a:latin typeface="Calibri Light" panose="020F0302020204030204" pitchFamily="34" charset="0"/>
                <a:cs typeface="Calibri" panose="020F0502020204030204" pitchFamily="34" charset="0"/>
              </a:rPr>
              <a:t>or body text, </a:t>
            </a:r>
            <a:r>
              <a:rPr sz="6600" dirty="0" smtClean="0">
                <a:solidFill>
                  <a:prstClr val="white">
                    <a:lumMod val="50000"/>
                  </a:prstClr>
                </a:solidFill>
                <a:latin typeface="Calibri Light" panose="020F0302020204030204" pitchFamily="34" charset="0"/>
                <a:cs typeface="Calibri" panose="020F0502020204030204" pitchFamily="34" charset="0"/>
              </a:rPr>
              <a:t>make </a:t>
            </a:r>
            <a:r>
              <a:rPr sz="6600" dirty="0">
                <a:solidFill>
                  <a:prstClr val="white">
                    <a:lumMod val="50000"/>
                  </a:prstClr>
                </a:solidFill>
                <a:latin typeface="Calibri Light" panose="020F0302020204030204" pitchFamily="34" charset="0"/>
                <a:cs typeface="Calibri" panose="020F0502020204030204" pitchFamily="34" charset="0"/>
              </a:rPr>
              <a:t>a copy of what you need and drag it into place. PowerPoint’s Smart Guides will help you align it with everything else.</a:t>
            </a:r>
          </a:p>
          <a:p>
            <a:pPr lvl="0">
              <a:spcBef>
                <a:spcPts val="2400"/>
              </a:spcBef>
            </a:pPr>
            <a:r>
              <a:rPr sz="6600" dirty="0" smtClean="0">
                <a:solidFill>
                  <a:prstClr val="white">
                    <a:lumMod val="50000"/>
                  </a:prstClr>
                </a:solidFill>
                <a:latin typeface="Calibri Light" panose="020F0302020204030204" pitchFamily="34" charset="0"/>
                <a:cs typeface="Calibri" panose="020F0502020204030204" pitchFamily="34" charset="0"/>
              </a:rPr>
              <a:t>Want to use your own picture</a:t>
            </a:r>
            <a:r>
              <a:rPr lang="en-US" sz="6600" dirty="0" smtClean="0">
                <a:solidFill>
                  <a:prstClr val="white">
                    <a:lumMod val="50000"/>
                  </a:prstClr>
                </a:solidFill>
                <a:latin typeface="Calibri Light" panose="020F0302020204030204" pitchFamily="34" charset="0"/>
                <a:cs typeface="Calibri" panose="020F0502020204030204" pitchFamily="34" charset="0"/>
              </a:rPr>
              <a:t>s</a:t>
            </a:r>
            <a:r>
              <a:rPr sz="6600" dirty="0" smtClean="0">
                <a:solidFill>
                  <a:prstClr val="white">
                    <a:lumMod val="50000"/>
                  </a:prstClr>
                </a:solidFill>
                <a:latin typeface="Calibri Light" panose="020F0302020204030204" pitchFamily="34" charset="0"/>
                <a:cs typeface="Calibri" panose="020F0502020204030204" pitchFamily="34" charset="0"/>
              </a:rPr>
              <a:t> instead of ours? No problem!</a:t>
            </a:r>
            <a:r>
              <a:rPr lang="en-US" sz="6600" dirty="0" smtClean="0">
                <a:solidFill>
                  <a:prstClr val="white">
                    <a:lumMod val="50000"/>
                  </a:prstClr>
                </a:solidFill>
                <a:latin typeface="Calibri Light" panose="020F0302020204030204" pitchFamily="34" charset="0"/>
                <a:cs typeface="Calibri" panose="020F0502020204030204" pitchFamily="34" charset="0"/>
              </a:rPr>
              <a:t> Just click a picture, press the Delete key, then click the icon to add your picture.</a:t>
            </a:r>
            <a:endParaRPr sz="6600" dirty="0">
              <a:solidFill>
                <a:prstClr val="white">
                  <a:lumMod val="50000"/>
                </a:prstClr>
              </a:solidFill>
              <a:latin typeface="Calibri Light" panose="020F0302020204030204" pitchFamily="34" charset="0"/>
              <a:cs typeface="Calibri" panose="020F0502020204030204" pitchFamily="34" charset="0"/>
            </a:endParaRPr>
          </a:p>
        </p:txBody>
      </p:sp>
      <p:sp>
        <p:nvSpPr>
          <p:cNvPr id="6" name="Title 5"/>
          <p:cNvSpPr>
            <a:spLocks noGrp="1"/>
          </p:cNvSpPr>
          <p:nvPr>
            <p:ph type="title"/>
          </p:nvPr>
        </p:nvSpPr>
        <p:spPr/>
        <p:txBody>
          <a:bodyPr/>
          <a:lstStyle/>
          <a:p>
            <a:r>
              <a:rPr lang="en-US" smtClean="0"/>
              <a:t>Click to edit Master title style</a:t>
            </a:r>
            <a:endParaRPr lang="en-US"/>
          </a:p>
        </p:txBody>
      </p:sp>
      <p:sp>
        <p:nvSpPr>
          <p:cNvPr id="31" name="Text Placeholder 6"/>
          <p:cNvSpPr>
            <a:spLocks noGrp="1"/>
          </p:cNvSpPr>
          <p:nvPr>
            <p:ph type="body" sz="quarter" idx="36"/>
          </p:nvPr>
        </p:nvSpPr>
        <p:spPr bwMode="auto">
          <a:xfrm>
            <a:off x="1158240" y="4093905"/>
            <a:ext cx="30174412" cy="646331"/>
          </a:xfrm>
        </p:spPr>
        <p:txBody>
          <a:bodyPr anchor="ctr">
            <a:noAutofit/>
          </a:bodyPr>
          <a:lstStyle>
            <a:lvl1pPr marL="0" indent="0">
              <a:spcBef>
                <a:spcPts val="0"/>
              </a:spcBef>
              <a:buNone/>
              <a:defRPr sz="3600">
                <a:solidFill>
                  <a:schemeClr val="bg1">
                    <a:lumMod val="75000"/>
                  </a:schemeClr>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7" name="Text Placeholder 6"/>
          <p:cNvSpPr>
            <a:spLocks noGrp="1"/>
          </p:cNvSpPr>
          <p:nvPr>
            <p:ph type="body" sz="quarter" idx="13" hasCustomPrompt="1"/>
          </p:nvPr>
        </p:nvSpPr>
        <p:spPr>
          <a:xfrm>
            <a:off x="1143000" y="5669280"/>
            <a:ext cx="12801600" cy="128016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9" name="Text Placeholder 8"/>
          <p:cNvSpPr>
            <a:spLocks noGrp="1"/>
          </p:cNvSpPr>
          <p:nvPr>
            <p:ph type="body" sz="quarter" idx="39" hasCustomPrompt="1"/>
          </p:nvPr>
        </p:nvSpPr>
        <p:spPr bwMode="ltGray">
          <a:xfrm>
            <a:off x="1143000" y="7114032"/>
            <a:ext cx="12801600" cy="2732574"/>
          </a:xfrm>
          <a:solidFill>
            <a:schemeClr val="tx2">
              <a:lumMod val="10000"/>
              <a:lumOff val="90000"/>
            </a:schemeClr>
          </a:solidFill>
        </p:spPr>
        <p:txBody>
          <a:bodyPr lIns="365760" rIns="365760" anchor="ctr">
            <a:noAutofit/>
          </a:bodyPr>
          <a:lstStyle>
            <a:lvl1pPr marL="0" indent="0">
              <a:spcBef>
                <a:spcPts val="1200"/>
              </a:spcBef>
              <a:buFont typeface="Arial" panose="020B0604020202020204" pitchFamily="34" charset="0"/>
              <a:buNone/>
              <a:defRPr sz="4400" baseline="0"/>
            </a:lvl1pPr>
            <a:lvl2pPr marL="571500" indent="-571500">
              <a:spcBef>
                <a:spcPts val="1200"/>
              </a:spcBef>
              <a:buFont typeface="Arial" panose="020B0604020202020204" pitchFamily="34" charset="0"/>
              <a:buChar char="•"/>
              <a:defRPr sz="4400"/>
            </a:lvl2pPr>
            <a:lvl3pPr marL="571500" indent="-571500">
              <a:spcBef>
                <a:spcPts val="1200"/>
              </a:spcBef>
              <a:buFont typeface="Arial" panose="020B0604020202020204" pitchFamily="34" charset="0"/>
              <a:buChar char="•"/>
              <a:defRPr sz="4400"/>
            </a:lvl3pPr>
            <a:lvl4pPr marL="0" indent="0">
              <a:spcBef>
                <a:spcPts val="1200"/>
              </a:spcBef>
              <a:buNone/>
              <a:defRPr sz="4400"/>
            </a:lvl4pPr>
            <a:lvl5pPr marL="0" indent="0">
              <a:spcBef>
                <a:spcPts val="1200"/>
              </a:spcBef>
              <a:buNone/>
              <a:defRPr sz="4400"/>
            </a:lvl5pPr>
            <a:lvl6pPr marL="0" indent="0">
              <a:spcBef>
                <a:spcPts val="1200"/>
              </a:spcBef>
              <a:buNone/>
              <a:defRPr sz="4400"/>
            </a:lvl6pPr>
            <a:lvl7pPr marL="0" indent="0">
              <a:spcBef>
                <a:spcPts val="1200"/>
              </a:spcBef>
              <a:buNone/>
              <a:defRPr sz="4400"/>
            </a:lvl7pPr>
            <a:lvl8pPr marL="0" indent="0">
              <a:spcBef>
                <a:spcPts val="1200"/>
              </a:spcBef>
              <a:buNone/>
              <a:defRPr sz="4400"/>
            </a:lvl8pPr>
            <a:lvl9pPr marL="0" indent="0">
              <a:spcBef>
                <a:spcPts val="1200"/>
              </a:spcBef>
              <a:buNone/>
              <a:defRPr sz="4400"/>
            </a:lvl9pPr>
          </a:lstStyle>
          <a:p>
            <a:pPr lvl="0"/>
            <a:r>
              <a:rPr lang="en-US" dirty="0" smtClean="0"/>
              <a:t>Type your question or a statement of the problem here</a:t>
            </a:r>
            <a:endParaRPr lang="en-US" dirty="0"/>
          </a:p>
        </p:txBody>
      </p:sp>
      <p:sp>
        <p:nvSpPr>
          <p:cNvPr id="36" name="Text Placeholder 6"/>
          <p:cNvSpPr>
            <a:spLocks noGrp="1"/>
          </p:cNvSpPr>
          <p:nvPr>
            <p:ph type="body" sz="quarter" idx="37" hasCustomPrompt="1"/>
          </p:nvPr>
        </p:nvSpPr>
        <p:spPr>
          <a:xfrm>
            <a:off x="1143000" y="10497312"/>
            <a:ext cx="12801600" cy="128016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37" name="Content Placeholder 17"/>
          <p:cNvSpPr>
            <a:spLocks noGrp="1"/>
          </p:cNvSpPr>
          <p:nvPr>
            <p:ph sz="quarter" idx="38" hasCustomPrompt="1"/>
          </p:nvPr>
        </p:nvSpPr>
        <p:spPr>
          <a:xfrm>
            <a:off x="1143000" y="11868912"/>
            <a:ext cx="12801600" cy="280750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p:txBody>
      </p:sp>
      <p:sp>
        <p:nvSpPr>
          <p:cNvPr id="11" name="Text Placeholder 6"/>
          <p:cNvSpPr>
            <a:spLocks noGrp="1"/>
          </p:cNvSpPr>
          <p:nvPr>
            <p:ph type="body" sz="quarter" idx="17" hasCustomPrompt="1"/>
          </p:nvPr>
        </p:nvSpPr>
        <p:spPr>
          <a:xfrm>
            <a:off x="1143000" y="1495044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0" name="Content Placeholder 17"/>
          <p:cNvSpPr>
            <a:spLocks noGrp="1"/>
          </p:cNvSpPr>
          <p:nvPr>
            <p:ph sz="quarter" idx="25" hasCustomPrompt="1"/>
          </p:nvPr>
        </p:nvSpPr>
        <p:spPr>
          <a:xfrm>
            <a:off x="1143000" y="16440912"/>
            <a:ext cx="12801600" cy="6027461"/>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3" name="Text Placeholder 6"/>
          <p:cNvSpPr>
            <a:spLocks noGrp="1"/>
          </p:cNvSpPr>
          <p:nvPr>
            <p:ph type="body" sz="quarter" idx="19" hasCustomPrompt="1"/>
          </p:nvPr>
        </p:nvSpPr>
        <p:spPr>
          <a:xfrm>
            <a:off x="1143000" y="2288743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1" name="Content Placeholder 17"/>
          <p:cNvSpPr>
            <a:spLocks noGrp="1"/>
          </p:cNvSpPr>
          <p:nvPr>
            <p:ph sz="quarter" idx="26" hasCustomPrompt="1"/>
          </p:nvPr>
        </p:nvSpPr>
        <p:spPr>
          <a:xfrm>
            <a:off x="1143000" y="24332184"/>
            <a:ext cx="12801600" cy="729691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5" name="Text Placeholder 6"/>
          <p:cNvSpPr>
            <a:spLocks noGrp="1"/>
          </p:cNvSpPr>
          <p:nvPr>
            <p:ph type="body" sz="quarter" idx="21" hasCustomPrompt="1"/>
          </p:nvPr>
        </p:nvSpPr>
        <p:spPr>
          <a:xfrm>
            <a:off x="15544800" y="566928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2" name="Content Placeholder 17"/>
          <p:cNvSpPr>
            <a:spLocks noGrp="1"/>
          </p:cNvSpPr>
          <p:nvPr>
            <p:ph sz="quarter" idx="27" hasCustomPrompt="1"/>
          </p:nvPr>
        </p:nvSpPr>
        <p:spPr>
          <a:xfrm>
            <a:off x="15544800" y="7114032"/>
            <a:ext cx="12801600" cy="679555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38" name="Text Placeholder 6"/>
          <p:cNvSpPr>
            <a:spLocks noGrp="1"/>
          </p:cNvSpPr>
          <p:nvPr>
            <p:ph type="body" sz="quarter" idx="40" hasCustomPrompt="1"/>
          </p:nvPr>
        </p:nvSpPr>
        <p:spPr>
          <a:xfrm>
            <a:off x="15544800" y="14328648"/>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18" name="Content Placeholder 17"/>
          <p:cNvSpPr>
            <a:spLocks noGrp="1"/>
          </p:cNvSpPr>
          <p:nvPr>
            <p:ph sz="quarter" idx="23" hasCustomPrompt="1"/>
          </p:nvPr>
        </p:nvSpPr>
        <p:spPr>
          <a:xfrm>
            <a:off x="15544800" y="15773399"/>
            <a:ext cx="12801600" cy="6694973"/>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4" name="Text Placeholder 6"/>
          <p:cNvSpPr>
            <a:spLocks noGrp="1"/>
          </p:cNvSpPr>
          <p:nvPr>
            <p:ph type="body" sz="quarter" idx="29" hasCustomPrompt="1"/>
          </p:nvPr>
        </p:nvSpPr>
        <p:spPr>
          <a:xfrm>
            <a:off x="15544800" y="2288743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5" name="Content Placeholder 17"/>
          <p:cNvSpPr>
            <a:spLocks noGrp="1"/>
          </p:cNvSpPr>
          <p:nvPr>
            <p:ph sz="quarter" idx="30" hasCustomPrompt="1"/>
          </p:nvPr>
        </p:nvSpPr>
        <p:spPr>
          <a:xfrm>
            <a:off x="15544800" y="24332184"/>
            <a:ext cx="12801600" cy="729691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6" name="Text Placeholder 6"/>
          <p:cNvSpPr>
            <a:spLocks noGrp="1"/>
          </p:cNvSpPr>
          <p:nvPr>
            <p:ph type="body" sz="quarter" idx="31" hasCustomPrompt="1"/>
          </p:nvPr>
        </p:nvSpPr>
        <p:spPr>
          <a:xfrm>
            <a:off x="29900880" y="566928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7" name="Content Placeholder 17"/>
          <p:cNvSpPr>
            <a:spLocks noGrp="1"/>
          </p:cNvSpPr>
          <p:nvPr>
            <p:ph sz="quarter" idx="32" hasCustomPrompt="1"/>
          </p:nvPr>
        </p:nvSpPr>
        <p:spPr>
          <a:xfrm>
            <a:off x="29900880" y="7114032"/>
            <a:ext cx="12801600" cy="7315200"/>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8" name="Content Placeholder 17"/>
          <p:cNvSpPr>
            <a:spLocks noGrp="1"/>
          </p:cNvSpPr>
          <p:nvPr>
            <p:ph sz="quarter" idx="33" hasCustomPrompt="1"/>
          </p:nvPr>
        </p:nvSpPr>
        <p:spPr>
          <a:xfrm>
            <a:off x="29900880" y="14914834"/>
            <a:ext cx="12801600" cy="4538610"/>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9" name="Text Placeholder 6"/>
          <p:cNvSpPr>
            <a:spLocks noGrp="1"/>
          </p:cNvSpPr>
          <p:nvPr>
            <p:ph type="body" sz="quarter" idx="41" hasCustomPrompt="1"/>
          </p:nvPr>
        </p:nvSpPr>
        <p:spPr>
          <a:xfrm>
            <a:off x="29900880" y="19767596"/>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40" name="Content Placeholder 17"/>
          <p:cNvSpPr>
            <a:spLocks noGrp="1"/>
          </p:cNvSpPr>
          <p:nvPr>
            <p:ph sz="quarter" idx="42" hasCustomPrompt="1"/>
          </p:nvPr>
        </p:nvSpPr>
        <p:spPr>
          <a:xfrm>
            <a:off x="29900880" y="21212348"/>
            <a:ext cx="12801600" cy="434478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29" name="Text Placeholder 6"/>
          <p:cNvSpPr>
            <a:spLocks noGrp="1"/>
          </p:cNvSpPr>
          <p:nvPr>
            <p:ph type="body" sz="quarter" idx="34" hasCustomPrompt="1"/>
          </p:nvPr>
        </p:nvSpPr>
        <p:spPr>
          <a:xfrm>
            <a:off x="29900880" y="2572207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30" name="Content Placeholder 17"/>
          <p:cNvSpPr>
            <a:spLocks noGrp="1"/>
          </p:cNvSpPr>
          <p:nvPr>
            <p:ph sz="quarter" idx="35" hasCustomPrompt="1"/>
          </p:nvPr>
        </p:nvSpPr>
        <p:spPr>
          <a:xfrm>
            <a:off x="29900880" y="27166824"/>
            <a:ext cx="12801600" cy="446227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endParaRPr lang="en-US" dirty="0"/>
          </a:p>
        </p:txBody>
      </p:sp>
      <p:sp>
        <p:nvSpPr>
          <p:cNvPr id="3" name="Date Placeholder 2"/>
          <p:cNvSpPr>
            <a:spLocks noGrp="1"/>
          </p:cNvSpPr>
          <p:nvPr>
            <p:ph type="dt" sz="half" idx="10"/>
          </p:nvPr>
        </p:nvSpPr>
        <p:spPr/>
        <p:txBody>
          <a:bodyPr/>
          <a:lstStyle/>
          <a:p>
            <a:fld id="{ECAA57DF-1C19-4726-AB84-014692BAD8F5}" type="datetimeFigureOut">
              <a:rPr lang="en-US" smtClean="0"/>
              <a:t>12/10/2016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8" name="Picture Placeholder 7"/>
          <p:cNvSpPr>
            <a:spLocks noGrp="1"/>
          </p:cNvSpPr>
          <p:nvPr>
            <p:ph type="pic" sz="quarter" idx="43"/>
          </p:nvPr>
        </p:nvSpPr>
        <p:spPr>
          <a:xfrm>
            <a:off x="32270700" y="0"/>
            <a:ext cx="11620500" cy="3842445"/>
          </a:xfrm>
          <a:effectDag name="">
            <a:cont type="tree" name="">
              <a:effect ref="fillLine"/>
              <a:alphaMod>
                <a:cont name="">
                  <a:fill>
                    <a:gradFill>
                      <a:gsLst>
                        <a:gs pos="60000">
                          <a:srgbClr val="000000">
                            <a:alpha val="100000"/>
                          </a:srgbClr>
                        </a:gs>
                        <a:gs pos="97000">
                          <a:srgbClr val="000000">
                            <a:alpha val="0"/>
                          </a:srgbClr>
                        </a:gs>
                      </a:gsLst>
                      <a:lin ang="10800000"/>
                    </a:gradFill>
                  </a:fill>
                </a:cont>
              </a:alphaMod>
            </a:cont>
          </a:effectDag>
        </p:spPr>
        <p:txBody>
          <a:bodyPr lIns="91440" tIns="457200" rIns="91440"/>
          <a:lstStyle>
            <a:lvl1pPr marL="0" indent="0" algn="ctr">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ltGray">
          <a:xfrm>
            <a:off x="0" y="0"/>
            <a:ext cx="43891200" cy="502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1158240" y="685860"/>
            <a:ext cx="30175200" cy="297174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58240" y="6019800"/>
            <a:ext cx="41589960" cy="236296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12/10/2016</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
        <p:nvSpPr>
          <p:cNvPr id="8" name="Rectangle 7"/>
          <p:cNvSpPr/>
          <p:nvPr userDrawn="1"/>
        </p:nvSpPr>
        <p:spPr bwMode="gray">
          <a:xfrm>
            <a:off x="0" y="3886200"/>
            <a:ext cx="43891200" cy="1143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0" y="3886200"/>
            <a:ext cx="43891200" cy="0"/>
          </a:xfrm>
          <a:prstGeom prst="line">
            <a:avLst/>
          </a:prstGeom>
          <a:ln w="114300">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11500" b="0"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7480" y="768314"/>
            <a:ext cx="30175200" cy="1856132"/>
          </a:xfrm>
        </p:spPr>
        <p:txBody>
          <a:bodyPr/>
          <a:lstStyle/>
          <a:p>
            <a:r>
              <a:rPr lang="en-US" b="1" dirty="0" smtClean="0"/>
              <a:t>2FA Banking System</a:t>
            </a:r>
            <a:endParaRPr lang="en-US" b="1" dirty="0"/>
          </a:p>
        </p:txBody>
      </p:sp>
      <p:sp>
        <p:nvSpPr>
          <p:cNvPr id="23" name="Text Placeholder 22"/>
          <p:cNvSpPr>
            <a:spLocks noGrp="1"/>
          </p:cNvSpPr>
          <p:nvPr>
            <p:ph type="body" sz="quarter" idx="36"/>
          </p:nvPr>
        </p:nvSpPr>
        <p:spPr>
          <a:xfrm>
            <a:off x="190018" y="3842445"/>
            <a:ext cx="17031182" cy="1137987"/>
          </a:xfrm>
        </p:spPr>
        <p:txBody>
          <a:bodyPr/>
          <a:lstStyle/>
          <a:p>
            <a:pPr algn="ctr"/>
            <a:r>
              <a:rPr lang="en-US" sz="6000" dirty="0" smtClean="0"/>
              <a:t>Modern </a:t>
            </a:r>
            <a:r>
              <a:rPr lang="en-US" sz="6000" dirty="0"/>
              <a:t>A</a:t>
            </a:r>
            <a:r>
              <a:rPr lang="en-US" sz="6000" dirty="0" smtClean="0"/>
              <a:t>cademy for Engineering &amp; Technology</a:t>
            </a:r>
            <a:endParaRPr lang="en-US" sz="6000" dirty="0"/>
          </a:p>
        </p:txBody>
      </p:sp>
      <p:sp>
        <p:nvSpPr>
          <p:cNvPr id="67" name="Text Placeholder 66"/>
          <p:cNvSpPr>
            <a:spLocks noGrp="1"/>
          </p:cNvSpPr>
          <p:nvPr>
            <p:ph type="body" sz="quarter" idx="13"/>
          </p:nvPr>
        </p:nvSpPr>
        <p:spPr/>
        <p:txBody>
          <a:bodyPr/>
          <a:lstStyle/>
          <a:p>
            <a:r>
              <a:rPr lang="en-US" dirty="0" smtClean="0"/>
              <a:t>Abstract</a:t>
            </a:r>
          </a:p>
        </p:txBody>
      </p:sp>
      <p:sp>
        <p:nvSpPr>
          <p:cNvPr id="69" name="Text Placeholder 68"/>
          <p:cNvSpPr>
            <a:spLocks noGrp="1"/>
          </p:cNvSpPr>
          <p:nvPr>
            <p:ph type="body" sz="quarter" idx="39"/>
          </p:nvPr>
        </p:nvSpPr>
        <p:spPr>
          <a:xfrm>
            <a:off x="1143000" y="7114031"/>
            <a:ext cx="12801600" cy="2964221"/>
          </a:xfrm>
        </p:spPr>
        <p:txBody>
          <a:bodyPr/>
          <a:lstStyle/>
          <a:p>
            <a:endParaRPr lang="en-US" sz="1800" i="1" dirty="0" smtClean="0"/>
          </a:p>
          <a:p>
            <a:r>
              <a:rPr lang="en-US" sz="2000" i="1" dirty="0" smtClean="0"/>
              <a:t>         The </a:t>
            </a:r>
            <a:r>
              <a:rPr lang="en-US" sz="2000" i="1" dirty="0"/>
              <a:t>advancement in new technologies has significantly resulted more perfection in authentication issues. In ATM machine, access permission is usually taking personal identification numbers (PIN) for authentication. Through our project, this old method </a:t>
            </a:r>
            <a:r>
              <a:rPr lang="en-US" sz="2000" i="1" dirty="0" smtClean="0"/>
              <a:t>is being </a:t>
            </a:r>
            <a:r>
              <a:rPr lang="en-US" sz="2000" i="1" dirty="0"/>
              <a:t>exhausted by introducing a combination of embedded and bio-metric molding to setup an ATM simulator. iris recognition followed by the onetime password (OTP) will help the user for smart and secured transactions. It will reduced the bank fraud and makes the banking systems more secured compare to current </a:t>
            </a:r>
            <a:r>
              <a:rPr lang="en-US" sz="2000" i="1" dirty="0" err="1" smtClean="0"/>
              <a:t>version.</a:t>
            </a:r>
            <a:r>
              <a:rPr lang="en-US" sz="2000" dirty="0" err="1" smtClean="0">
                <a:latin typeface="Arial" panose="020B0604020202020204" pitchFamily="34" charset="0"/>
                <a:cs typeface="Arial" panose="020B0604020202020204" pitchFamily="34" charset="0"/>
              </a:rPr>
              <a:t>The</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customer is identified by using a mobile wallet app with NFC Technology using HCE and an One-Time Password (OTP) mechanism mixed with biometric authenticator for </a:t>
            </a:r>
            <a:r>
              <a:rPr lang="en-US" sz="2000" dirty="0" smtClean="0">
                <a:latin typeface="Arial" panose="020B0604020202020204" pitchFamily="34" charset="0"/>
                <a:cs typeface="Arial" panose="020B0604020202020204" pitchFamily="34" charset="0"/>
              </a:rPr>
              <a:t>Iris verification</a:t>
            </a:r>
            <a:r>
              <a:rPr lang="en-US" sz="2000" dirty="0">
                <a:latin typeface="Arial" panose="020B0604020202020204" pitchFamily="34" charset="0"/>
                <a:cs typeface="Arial" panose="020B0604020202020204" pitchFamily="34" charset="0"/>
              </a:rPr>
              <a:t>.</a:t>
            </a:r>
          </a:p>
          <a:p>
            <a:endParaRPr lang="en-US" sz="1800" dirty="0">
              <a:latin typeface="+mj-lt"/>
            </a:endParaRPr>
          </a:p>
        </p:txBody>
      </p:sp>
      <p:sp>
        <p:nvSpPr>
          <p:cNvPr id="68" name="Text Placeholder 67"/>
          <p:cNvSpPr>
            <a:spLocks noGrp="1"/>
          </p:cNvSpPr>
          <p:nvPr>
            <p:ph type="body" sz="quarter" idx="37"/>
          </p:nvPr>
        </p:nvSpPr>
        <p:spPr/>
        <p:txBody>
          <a:bodyPr/>
          <a:lstStyle/>
          <a:p>
            <a:r>
              <a:rPr lang="en-US" dirty="0" smtClean="0"/>
              <a:t>Objectives</a:t>
            </a:r>
            <a:endParaRPr lang="en-US" dirty="0"/>
          </a:p>
        </p:txBody>
      </p:sp>
      <p:sp>
        <p:nvSpPr>
          <p:cNvPr id="11" name="Content Placeholder 10"/>
          <p:cNvSpPr>
            <a:spLocks noGrp="1"/>
          </p:cNvSpPr>
          <p:nvPr>
            <p:ph sz="quarter" idx="38"/>
          </p:nvPr>
        </p:nvSpPr>
        <p:spPr/>
        <p:txBody>
          <a:bodyPr>
            <a:normAutofit fontScale="92500" lnSpcReduction="10000"/>
          </a:bodyPr>
          <a:lstStyle/>
          <a:p>
            <a:pPr>
              <a:buFontTx/>
              <a:buChar char="•"/>
            </a:pPr>
            <a:r>
              <a:rPr lang="en-GB" altLang="en-US" sz="2400" dirty="0" smtClean="0">
                <a:latin typeface="Univers 45 Light" pitchFamily="2" charset="0"/>
              </a:rPr>
              <a:t>No more credit/debit card</a:t>
            </a:r>
          </a:p>
          <a:p>
            <a:pPr>
              <a:buFontTx/>
              <a:buChar char="•"/>
            </a:pPr>
            <a:r>
              <a:rPr lang="en-GB" altLang="en-US" sz="2400" dirty="0" smtClean="0">
                <a:latin typeface="Univers 45 Light" pitchFamily="2" charset="0"/>
              </a:rPr>
              <a:t>Minimize </a:t>
            </a:r>
            <a:r>
              <a:rPr lang="en-GB" altLang="en-US" sz="2400" dirty="0">
                <a:latin typeface="Univers 45 Light" pitchFamily="2" charset="0"/>
              </a:rPr>
              <a:t>Banking Frauds</a:t>
            </a:r>
          </a:p>
          <a:p>
            <a:pPr>
              <a:buFontTx/>
              <a:buChar char="•"/>
            </a:pPr>
            <a:r>
              <a:rPr lang="en-GB" altLang="en-US" sz="2400" dirty="0">
                <a:latin typeface="Univers 45 Light" pitchFamily="2" charset="0"/>
              </a:rPr>
              <a:t>Applicability and </a:t>
            </a:r>
            <a:r>
              <a:rPr lang="en-US" altLang="en-US" sz="2400" dirty="0">
                <a:latin typeface="Univers 45 Light" pitchFamily="2" charset="0"/>
              </a:rPr>
              <a:t>Cost Reducing</a:t>
            </a:r>
          </a:p>
          <a:p>
            <a:pPr>
              <a:buFontTx/>
              <a:buChar char="•"/>
            </a:pPr>
            <a:r>
              <a:rPr lang="en-US" altLang="en-US" sz="2400" dirty="0">
                <a:latin typeface="Univers 45 Light" pitchFamily="2" charset="0"/>
              </a:rPr>
              <a:t>Satisfies Market Needs</a:t>
            </a:r>
            <a:endParaRPr lang="en-GB" altLang="en-US" sz="2400" dirty="0">
              <a:latin typeface="Univers 45 Light" pitchFamily="2" charset="0"/>
            </a:endParaRPr>
          </a:p>
          <a:p>
            <a:pPr>
              <a:buFontTx/>
              <a:buChar char="•"/>
            </a:pPr>
            <a:r>
              <a:rPr lang="en-GB" altLang="en-US" sz="2400" dirty="0">
                <a:latin typeface="Univers 45 Light" pitchFamily="2" charset="0"/>
              </a:rPr>
              <a:t>Availability and ease of use</a:t>
            </a:r>
          </a:p>
          <a:p>
            <a:pPr>
              <a:buFontTx/>
              <a:buChar char="•"/>
            </a:pPr>
            <a:r>
              <a:rPr lang="en-GB" altLang="en-US" sz="2400" dirty="0">
                <a:latin typeface="Univers 45 Light" pitchFamily="2" charset="0"/>
              </a:rPr>
              <a:t>Online banking and Mobile payments Easier and Safer</a:t>
            </a:r>
          </a:p>
          <a:p>
            <a:endParaRPr lang="en-US" dirty="0"/>
          </a:p>
        </p:txBody>
      </p:sp>
      <p:sp>
        <p:nvSpPr>
          <p:cNvPr id="7" name="Text Placeholder 6"/>
          <p:cNvSpPr>
            <a:spLocks noGrp="1"/>
          </p:cNvSpPr>
          <p:nvPr>
            <p:ph type="body" sz="quarter" idx="17"/>
          </p:nvPr>
        </p:nvSpPr>
        <p:spPr/>
        <p:txBody>
          <a:bodyPr/>
          <a:lstStyle/>
          <a:p>
            <a:r>
              <a:rPr lang="en-US" dirty="0"/>
              <a:t>I</a:t>
            </a:r>
            <a:r>
              <a:rPr lang="en-US" dirty="0" smtClean="0"/>
              <a:t>ntroduction</a:t>
            </a:r>
            <a:endParaRPr lang="en-US" dirty="0"/>
          </a:p>
        </p:txBody>
      </p:sp>
      <p:sp>
        <p:nvSpPr>
          <p:cNvPr id="12" name="Content Placeholder 11"/>
          <p:cNvSpPr>
            <a:spLocks noGrp="1"/>
          </p:cNvSpPr>
          <p:nvPr>
            <p:ph sz="quarter" idx="25"/>
          </p:nvPr>
        </p:nvSpPr>
        <p:spPr/>
        <p:txBody>
          <a:bodyPr>
            <a:normAutofit/>
          </a:bodyPr>
          <a:lstStyle/>
          <a:p>
            <a:pPr marL="0" indent="0">
              <a:buNone/>
            </a:pPr>
            <a:r>
              <a:rPr lang="en-US" sz="1800" dirty="0" smtClean="0"/>
              <a:t>The </a:t>
            </a:r>
            <a:r>
              <a:rPr lang="en-US" sz="1800" dirty="0"/>
              <a:t>multifactor authentication is an approach to authentication which requires the presentation of two or more authentication factors: a knowledge factor ("something only the user knows"), a possession factor ("something only the user has"), and an inherence factor ("something only the user is</a:t>
            </a:r>
            <a:r>
              <a:rPr lang="en-US" sz="1800" dirty="0" smtClean="0"/>
              <a:t>").</a:t>
            </a:r>
          </a:p>
          <a:p>
            <a:pPr marL="0" indent="0">
              <a:buNone/>
            </a:pPr>
            <a:r>
              <a:rPr lang="en-US" sz="1800" dirty="0"/>
              <a:t>Automation has made a positive impact overall, but various financial institutions like banks and applications like  ATM are still subjected to thefts and frauds. The existing ATM model uses a card and a PIN which gives rise to increase in attacks in the form of stolen </a:t>
            </a:r>
            <a:r>
              <a:rPr lang="en-US" sz="1800" dirty="0" smtClean="0"/>
              <a:t>cards and identity fraud, </a:t>
            </a:r>
            <a:r>
              <a:rPr lang="en-US" sz="1800" dirty="0"/>
              <a:t>or due to statically assigned PINs, duplicity of cards and various other </a:t>
            </a:r>
            <a:r>
              <a:rPr lang="en-US" sz="1800" dirty="0" smtClean="0"/>
              <a:t>threats. </a:t>
            </a:r>
            <a:r>
              <a:rPr lang="en-US" sz="1800" dirty="0"/>
              <a:t>To overcome, hybrid model which consists of conventional features along with additional features like Iris recognition, NFC </a:t>
            </a:r>
            <a:r>
              <a:rPr lang="en-US" sz="1800" dirty="0" smtClean="0"/>
              <a:t>technology and </a:t>
            </a:r>
            <a:r>
              <a:rPr lang="en-US" sz="1800" dirty="0"/>
              <a:t>one-time password (OTP) is used</a:t>
            </a:r>
          </a:p>
          <a:p>
            <a:pPr marL="0" indent="0">
              <a:buNone/>
            </a:pPr>
            <a:r>
              <a:rPr lang="en-US" sz="1800" dirty="0" smtClean="0"/>
              <a:t>Iris </a:t>
            </a:r>
            <a:r>
              <a:rPr lang="en-US" sz="1800" dirty="0"/>
              <a:t>recognition is a form of biometric identification performed with computer vision. The iris is an internal organ whose texture is </a:t>
            </a:r>
            <a:r>
              <a:rPr lang="en-US" sz="1800" dirty="0" smtClean="0"/>
              <a:t>randomly </a:t>
            </a:r>
            <a:r>
              <a:rPr lang="en-US" sz="1800" dirty="0"/>
              <a:t>determined during embryonic gestation. It is at and its texture is relatively stable, as the iris is protected from external harm. All these features make it a very viable form of biometric </a:t>
            </a:r>
            <a:r>
              <a:rPr lang="en-US" sz="1800" dirty="0" smtClean="0"/>
              <a:t>recognition.</a:t>
            </a:r>
          </a:p>
          <a:p>
            <a:pPr marL="0" indent="0">
              <a:buNone/>
            </a:pPr>
            <a:r>
              <a:rPr lang="en-US" sz="1800" dirty="0"/>
              <a:t>The user usually starts with putting his mobile on the NFC reader but must also have the OTP Device and its PIN correctly remembered for pre verification before the Iris scanning starts for Last verification before grant account access.</a:t>
            </a:r>
          </a:p>
          <a:p>
            <a:pPr marL="0" indent="0">
              <a:buNone/>
            </a:pPr>
            <a:endParaRPr lang="en-US" sz="1800" dirty="0" smtClean="0"/>
          </a:p>
          <a:p>
            <a:pPr marL="0" indent="0">
              <a:buNone/>
            </a:pPr>
            <a:endParaRPr lang="en-US" sz="1800" dirty="0"/>
          </a:p>
          <a:p>
            <a:pPr marL="0" indent="0">
              <a:buNone/>
            </a:pPr>
            <a:endParaRPr lang="en-US" sz="1800" dirty="0" smtClean="0"/>
          </a:p>
        </p:txBody>
      </p:sp>
      <p:sp>
        <p:nvSpPr>
          <p:cNvPr id="8" name="Text Placeholder 7"/>
          <p:cNvSpPr>
            <a:spLocks noGrp="1"/>
          </p:cNvSpPr>
          <p:nvPr>
            <p:ph type="body" sz="quarter" idx="19"/>
          </p:nvPr>
        </p:nvSpPr>
        <p:spPr/>
        <p:txBody>
          <a:bodyPr/>
          <a:lstStyle/>
          <a:p>
            <a:r>
              <a:rPr lang="en-US" dirty="0"/>
              <a:t>S</a:t>
            </a:r>
            <a:r>
              <a:rPr lang="en-US" dirty="0" smtClean="0"/>
              <a:t>olution </a:t>
            </a:r>
            <a:r>
              <a:rPr lang="en-US" dirty="0"/>
              <a:t>D</a:t>
            </a:r>
            <a:r>
              <a:rPr lang="en-US" dirty="0" smtClean="0"/>
              <a:t>iagrams </a:t>
            </a:r>
            <a:endParaRPr lang="en-US" dirty="0"/>
          </a:p>
        </p:txBody>
      </p:sp>
      <p:pic>
        <p:nvPicPr>
          <p:cNvPr id="27" name="Content Placeholder 26"/>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565395" y="24862972"/>
            <a:ext cx="4667510" cy="7748059"/>
          </a:xfrm>
          <a:prstGeom prst="rect">
            <a:avLst/>
          </a:prstGeom>
        </p:spPr>
      </p:pic>
      <p:sp>
        <p:nvSpPr>
          <p:cNvPr id="9" name="Text Placeholder 8"/>
          <p:cNvSpPr>
            <a:spLocks noGrp="1"/>
          </p:cNvSpPr>
          <p:nvPr>
            <p:ph type="body" sz="quarter" idx="21"/>
          </p:nvPr>
        </p:nvSpPr>
        <p:spPr/>
        <p:txBody>
          <a:bodyPr/>
          <a:lstStyle/>
          <a:p>
            <a:r>
              <a:rPr lang="en-US" dirty="0" smtClean="0"/>
              <a:t>Hardware Used</a:t>
            </a:r>
            <a:endParaRPr lang="en-US" dirty="0"/>
          </a:p>
        </p:txBody>
      </p:sp>
      <p:sp>
        <p:nvSpPr>
          <p:cNvPr id="70" name="Text Placeholder 69"/>
          <p:cNvSpPr>
            <a:spLocks noGrp="1"/>
          </p:cNvSpPr>
          <p:nvPr>
            <p:ph type="body" sz="quarter" idx="40"/>
          </p:nvPr>
        </p:nvSpPr>
        <p:spPr/>
        <p:txBody>
          <a:bodyPr/>
          <a:lstStyle/>
          <a:p>
            <a:r>
              <a:rPr lang="en-US" dirty="0" smtClean="0"/>
              <a:t>Technologies </a:t>
            </a:r>
            <a:r>
              <a:rPr lang="en-US" dirty="0"/>
              <a:t>U</a:t>
            </a:r>
            <a:r>
              <a:rPr lang="en-US" dirty="0" smtClean="0"/>
              <a:t>sed</a:t>
            </a:r>
            <a:endParaRPr lang="en-US" dirty="0"/>
          </a:p>
        </p:txBody>
      </p:sp>
      <p:sp>
        <p:nvSpPr>
          <p:cNvPr id="14" name="Content Placeholder 13"/>
          <p:cNvSpPr>
            <a:spLocks noGrp="1"/>
          </p:cNvSpPr>
          <p:nvPr>
            <p:ph sz="quarter" idx="23"/>
          </p:nvPr>
        </p:nvSpPr>
        <p:spPr/>
        <p:txBody>
          <a:bodyPr>
            <a:normAutofit lnSpcReduction="10000"/>
          </a:bodyPr>
          <a:lstStyle/>
          <a:p>
            <a:pPr marL="533400">
              <a:spcBef>
                <a:spcPct val="20000"/>
              </a:spcBef>
            </a:pPr>
            <a:r>
              <a:rPr lang="en-US" altLang="en-US" dirty="0">
                <a:latin typeface="Univers 45 Light" pitchFamily="2" charset="0"/>
              </a:rPr>
              <a:t>MYSQL 5.6                                                          </a:t>
            </a:r>
          </a:p>
          <a:p>
            <a:pPr marL="533400">
              <a:spcBef>
                <a:spcPct val="20000"/>
              </a:spcBef>
            </a:pPr>
            <a:r>
              <a:rPr lang="en-US" altLang="en-US" dirty="0">
                <a:latin typeface="Univers 45 Light" pitchFamily="2" charset="0"/>
              </a:rPr>
              <a:t>PHP 5</a:t>
            </a:r>
          </a:p>
          <a:p>
            <a:pPr marL="533400">
              <a:spcBef>
                <a:spcPct val="20000"/>
              </a:spcBef>
            </a:pPr>
            <a:r>
              <a:rPr lang="en-US" altLang="en-US" dirty="0">
                <a:latin typeface="Univers 45 Light" pitchFamily="2" charset="0"/>
              </a:rPr>
              <a:t>HTML 5</a:t>
            </a:r>
          </a:p>
          <a:p>
            <a:pPr marL="533400">
              <a:spcBef>
                <a:spcPct val="20000"/>
              </a:spcBef>
            </a:pPr>
            <a:r>
              <a:rPr lang="en-US" altLang="en-US" dirty="0">
                <a:latin typeface="Univers 45 Light" pitchFamily="2" charset="0"/>
              </a:rPr>
              <a:t>opencv3.1.0</a:t>
            </a:r>
          </a:p>
          <a:p>
            <a:pPr marL="533400">
              <a:spcBef>
                <a:spcPct val="20000"/>
              </a:spcBef>
            </a:pPr>
            <a:r>
              <a:rPr lang="en-US" altLang="en-US" dirty="0">
                <a:latin typeface="Univers 45 Light" pitchFamily="2" charset="0"/>
              </a:rPr>
              <a:t>python 2.7</a:t>
            </a:r>
          </a:p>
          <a:p>
            <a:pPr marL="533400">
              <a:spcBef>
                <a:spcPct val="20000"/>
              </a:spcBef>
            </a:pPr>
            <a:r>
              <a:rPr lang="en-US" altLang="en-US" dirty="0" err="1">
                <a:latin typeface="Univers 45 Light" pitchFamily="2" charset="0"/>
              </a:rPr>
              <a:t>PyQT</a:t>
            </a:r>
            <a:r>
              <a:rPr lang="en-US" altLang="en-US" dirty="0">
                <a:latin typeface="Univers 45 Light" pitchFamily="2" charset="0"/>
              </a:rPr>
              <a:t> Designer</a:t>
            </a:r>
          </a:p>
          <a:p>
            <a:pPr marL="533400">
              <a:spcBef>
                <a:spcPct val="20000"/>
              </a:spcBef>
            </a:pPr>
            <a:r>
              <a:rPr lang="en-US" altLang="en-US" dirty="0">
                <a:latin typeface="Univers 45 Light" pitchFamily="2" charset="0"/>
              </a:rPr>
              <a:t>Centos 7</a:t>
            </a:r>
          </a:p>
          <a:p>
            <a:pPr marL="533400">
              <a:spcBef>
                <a:spcPct val="20000"/>
              </a:spcBef>
            </a:pPr>
            <a:r>
              <a:rPr lang="en-US" altLang="en-US" dirty="0">
                <a:latin typeface="Univers 45 Light" pitchFamily="2" charset="0"/>
              </a:rPr>
              <a:t>Encryption Algorithms HMACSHA512</a:t>
            </a:r>
          </a:p>
          <a:p>
            <a:pPr marL="533400">
              <a:spcBef>
                <a:spcPct val="20000"/>
              </a:spcBef>
            </a:pPr>
            <a:r>
              <a:rPr lang="en-US" altLang="en-US" dirty="0" err="1">
                <a:latin typeface="Univers 45 Light" pitchFamily="2" charset="0"/>
              </a:rPr>
              <a:t>OpenSSL</a:t>
            </a:r>
            <a:r>
              <a:rPr lang="en-US" altLang="en-US" dirty="0">
                <a:latin typeface="Univers 45 Light" pitchFamily="2" charset="0"/>
              </a:rPr>
              <a:t>/TLS</a:t>
            </a:r>
          </a:p>
          <a:p>
            <a:pPr marL="533400">
              <a:spcBef>
                <a:spcPct val="20000"/>
              </a:spcBef>
            </a:pPr>
            <a:r>
              <a:rPr lang="en-US" altLang="en-US" dirty="0">
                <a:latin typeface="Univers 45 Light" pitchFamily="2" charset="0"/>
              </a:rPr>
              <a:t>snort IPS</a:t>
            </a:r>
          </a:p>
          <a:p>
            <a:pPr marL="533400">
              <a:spcBef>
                <a:spcPct val="20000"/>
              </a:spcBef>
            </a:pPr>
            <a:r>
              <a:rPr lang="en-US" altLang="en-US" dirty="0">
                <a:latin typeface="Univers 45 Light" pitchFamily="2" charset="0"/>
              </a:rPr>
              <a:t>HCE Android API</a:t>
            </a:r>
          </a:p>
          <a:p>
            <a:pPr marL="533400">
              <a:spcBef>
                <a:spcPct val="20000"/>
              </a:spcBef>
            </a:pPr>
            <a:r>
              <a:rPr lang="en-US" altLang="en-US" dirty="0">
                <a:latin typeface="Univers 45 Light" pitchFamily="2" charset="0"/>
              </a:rPr>
              <a:t>NFC API</a:t>
            </a:r>
          </a:p>
          <a:p>
            <a:endParaRPr lang="en-US" dirty="0"/>
          </a:p>
        </p:txBody>
      </p:sp>
      <p:sp>
        <p:nvSpPr>
          <p:cNvPr id="16" name="Text Placeholder 15"/>
          <p:cNvSpPr>
            <a:spLocks noGrp="1"/>
          </p:cNvSpPr>
          <p:nvPr>
            <p:ph type="body" sz="quarter" idx="29"/>
          </p:nvPr>
        </p:nvSpPr>
        <p:spPr/>
        <p:txBody>
          <a:bodyPr/>
          <a:lstStyle/>
          <a:p>
            <a:r>
              <a:rPr lang="en-US" dirty="0" smtClean="0"/>
              <a:t>Overview</a:t>
            </a:r>
            <a:endParaRPr lang="en-US" dirty="0"/>
          </a:p>
        </p:txBody>
      </p:sp>
      <p:sp>
        <p:nvSpPr>
          <p:cNvPr id="17" name="Content Placeholder 16"/>
          <p:cNvSpPr>
            <a:spLocks noGrp="1"/>
          </p:cNvSpPr>
          <p:nvPr>
            <p:ph sz="quarter" idx="30"/>
          </p:nvPr>
        </p:nvSpPr>
        <p:spPr/>
        <p:txBody>
          <a:bodyPr>
            <a:normAutofit lnSpcReduction="10000"/>
          </a:bodyPr>
          <a:lstStyle/>
          <a:p>
            <a:r>
              <a:rPr lang="en-US" dirty="0"/>
              <a:t>The ATM system consists of IR camera embedded in machine based on raspberry pi v2 that will recognize the Iris standing about 0.25m in front of system and perform matches against the Supposed he/she dataset.</a:t>
            </a:r>
          </a:p>
          <a:p>
            <a:r>
              <a:rPr lang="en-US" dirty="0"/>
              <a:t>The user usually starts with putting his mobile on the NFC reader but must also have the OTP Device and its PIN correctly remembered for pre verification before the Iris scanning starts for Last verification before grant account access.</a:t>
            </a:r>
          </a:p>
          <a:p>
            <a:r>
              <a:rPr lang="en-US" dirty="0"/>
              <a:t>Same Authentication Steps is used for Online-Banking and Mobile Banking from normal Desktop or Laptop with webcam (for NFC reader will be supported in almost every laptop vendor from 2017 ”Desktop users needs NFC Reader”) or any Smart Phone 2016 or later.</a:t>
            </a:r>
          </a:p>
          <a:p>
            <a:r>
              <a:rPr lang="en-US" dirty="0"/>
              <a:t>Mobile Payments is easier and safer than ever been</a:t>
            </a:r>
          </a:p>
        </p:txBody>
      </p:sp>
      <p:sp>
        <p:nvSpPr>
          <p:cNvPr id="18" name="Text Placeholder 17"/>
          <p:cNvSpPr>
            <a:spLocks noGrp="1"/>
          </p:cNvSpPr>
          <p:nvPr>
            <p:ph type="body" sz="quarter" idx="31"/>
          </p:nvPr>
        </p:nvSpPr>
        <p:spPr/>
        <p:txBody>
          <a:bodyPr/>
          <a:lstStyle/>
          <a:p>
            <a:r>
              <a:rPr lang="en-US" dirty="0" smtClean="0"/>
              <a:t>Problem </a:t>
            </a:r>
            <a:r>
              <a:rPr lang="en-US" dirty="0"/>
              <a:t>S</a:t>
            </a:r>
            <a:r>
              <a:rPr lang="en-US" dirty="0" smtClean="0"/>
              <a:t>tatics</a:t>
            </a:r>
            <a:endParaRPr lang="en-US" dirty="0"/>
          </a:p>
        </p:txBody>
      </p:sp>
      <p:pic>
        <p:nvPicPr>
          <p:cNvPr id="3" name="Content Placeholder 2"/>
          <p:cNvPicPr>
            <a:picLocks noGrp="1" noChangeAspect="1"/>
          </p:cNvPicPr>
          <p:nvPr>
            <p:ph sz="quarter" idx="33"/>
          </p:nvPr>
        </p:nvPicPr>
        <p:blipFill>
          <a:blip r:embed="rId3">
            <a:extLst>
              <a:ext uri="{28A0092B-C50C-407E-A947-70E740481C1C}">
                <a14:useLocalDpi xmlns:a14="http://schemas.microsoft.com/office/drawing/2010/main" val="0"/>
              </a:ext>
            </a:extLst>
          </a:blip>
          <a:stretch>
            <a:fillRect/>
          </a:stretch>
        </p:blipFill>
        <p:spPr>
          <a:xfrm>
            <a:off x="29946600" y="14005392"/>
            <a:ext cx="12755880" cy="5536652"/>
          </a:xfrm>
        </p:spPr>
      </p:pic>
      <p:sp>
        <p:nvSpPr>
          <p:cNvPr id="71" name="Text Placeholder 70"/>
          <p:cNvSpPr>
            <a:spLocks noGrp="1"/>
          </p:cNvSpPr>
          <p:nvPr>
            <p:ph type="body" sz="quarter" idx="41"/>
          </p:nvPr>
        </p:nvSpPr>
        <p:spPr/>
        <p:txBody>
          <a:bodyPr/>
          <a:lstStyle/>
          <a:p>
            <a:r>
              <a:rPr lang="en-US" dirty="0" smtClean="0"/>
              <a:t>Conclusion</a:t>
            </a:r>
            <a:endParaRPr lang="en-US" dirty="0"/>
          </a:p>
        </p:txBody>
      </p:sp>
      <p:sp>
        <p:nvSpPr>
          <p:cNvPr id="15" name="Content Placeholder 14"/>
          <p:cNvSpPr>
            <a:spLocks noGrp="1"/>
          </p:cNvSpPr>
          <p:nvPr>
            <p:ph sz="quarter" idx="42"/>
          </p:nvPr>
        </p:nvSpPr>
        <p:spPr/>
        <p:txBody>
          <a:bodyPr>
            <a:normAutofit fontScale="70000" lnSpcReduction="20000"/>
          </a:bodyPr>
          <a:lstStyle/>
          <a:p>
            <a:r>
              <a:rPr lang="en-US" dirty="0"/>
              <a:t>This project is developed on the basis of more need of security in ATM banking system. Now-a-day’s ATM is getting less secure with emerging ways to hack/crack ATM PIN or ATM card. Use of OTP and Biometric is best and easy way to deal with these security threats. This project is using SHA-2 algorithm to generate OTP with more randomness provided in proposed system after generation of SHA-2 hash string. The ATM will be safer than having only one way of accessing transactions; that is to say having OTP Device accesses and Iris recognition login credentials creates more security </a:t>
            </a:r>
            <a:r>
              <a:rPr lang="en-US" sz="2600" dirty="0"/>
              <a:t>as</a:t>
            </a:r>
            <a:r>
              <a:rPr lang="en-US" dirty="0"/>
              <a:t> one has to pass both security barriers before having access to the transactions. Also we are using the Raspberry Pi V2 and IR camera to take the cost to its minimum.</a:t>
            </a:r>
            <a:br>
              <a:rPr lang="en-US" dirty="0"/>
            </a:br>
            <a:r>
              <a:rPr lang="en-US" dirty="0"/>
              <a:t> Another important point in proposed system is that it demands lesser changes to the present system of Bank and ATM. That means lesser overhead will be required to change the whole system with enhanced security. Changes in Hardware part will be required that is one NFC Reader is required to be attached to ATM machines. This project will needs to explained to end user, to educate the user to use this system. In future work this project can use enhanced and more accurate equipment with better algorithms.</a:t>
            </a:r>
          </a:p>
          <a:p>
            <a:endParaRPr lang="en-US" dirty="0"/>
          </a:p>
        </p:txBody>
      </p:sp>
      <p:sp>
        <p:nvSpPr>
          <p:cNvPr id="21" name="Text Placeholder 20"/>
          <p:cNvSpPr>
            <a:spLocks noGrp="1"/>
          </p:cNvSpPr>
          <p:nvPr>
            <p:ph type="body" sz="quarter" idx="34"/>
          </p:nvPr>
        </p:nvSpPr>
        <p:spPr>
          <a:xfrm>
            <a:off x="29900880" y="25847040"/>
            <a:ext cx="12801600" cy="1094232"/>
          </a:xfrm>
        </p:spPr>
        <p:txBody>
          <a:bodyPr/>
          <a:lstStyle/>
          <a:p>
            <a:r>
              <a:rPr lang="en-US" dirty="0" smtClean="0"/>
              <a:t>References</a:t>
            </a:r>
            <a:endParaRPr lang="en-US" dirty="0"/>
          </a:p>
        </p:txBody>
      </p:sp>
      <p:sp>
        <p:nvSpPr>
          <p:cNvPr id="22" name="Content Placeholder 21"/>
          <p:cNvSpPr>
            <a:spLocks noGrp="1"/>
          </p:cNvSpPr>
          <p:nvPr>
            <p:ph sz="quarter" idx="35"/>
          </p:nvPr>
        </p:nvSpPr>
        <p:spPr/>
        <p:txBody>
          <a:bodyPr>
            <a:normAutofit fontScale="25000" lnSpcReduction="20000"/>
          </a:bodyPr>
          <a:lstStyle/>
          <a:p>
            <a:r>
              <a:rPr lang="en-US" sz="5600" dirty="0"/>
              <a:t>. </a:t>
            </a:r>
            <a:r>
              <a:rPr lang="en-US" sz="5600" dirty="0" err="1"/>
              <a:t>Rupinder</a:t>
            </a:r>
            <a:r>
              <a:rPr lang="en-US" sz="5600" dirty="0"/>
              <a:t> Saini, </a:t>
            </a:r>
            <a:r>
              <a:rPr lang="en-US" sz="5600" dirty="0" err="1"/>
              <a:t>Narinder</a:t>
            </a:r>
            <a:r>
              <a:rPr lang="en-US" sz="5600" dirty="0"/>
              <a:t> </a:t>
            </a:r>
            <a:r>
              <a:rPr lang="en-US" sz="5600" dirty="0" err="1"/>
              <a:t>Rana,Rayat</a:t>
            </a:r>
            <a:r>
              <a:rPr lang="en-US" sz="5600" dirty="0"/>
              <a:t> 'Comparison of various biometric methods', Institute of Engineering and IT, International Journal of</a:t>
            </a:r>
          </a:p>
          <a:p>
            <a:r>
              <a:rPr lang="en-US" sz="5600" dirty="0"/>
              <a:t>Advances in Science and Technology (IJAST) </a:t>
            </a:r>
            <a:r>
              <a:rPr lang="en-US" sz="5600" dirty="0" err="1"/>
              <a:t>Vol</a:t>
            </a:r>
            <a:r>
              <a:rPr lang="en-US" sz="5600" dirty="0"/>
              <a:t> 2 Issue I (March 2014)</a:t>
            </a:r>
          </a:p>
          <a:p>
            <a:r>
              <a:rPr lang="en-US" sz="5600" dirty="0"/>
              <a:t>2. </a:t>
            </a:r>
            <a:r>
              <a:rPr lang="en-US" sz="5600" dirty="0" err="1"/>
              <a:t>Devinaga</a:t>
            </a:r>
            <a:r>
              <a:rPr lang="en-US" sz="5600" dirty="0"/>
              <a:t>, R. (2010). ATM risk management and controls. European journal of economic, finance and administrative sciences. ISSN 1450-</a:t>
            </a:r>
          </a:p>
          <a:p>
            <a:r>
              <a:rPr lang="en-US" sz="5600" dirty="0"/>
              <a:t>2275 issue 21.</a:t>
            </a:r>
          </a:p>
          <a:p>
            <a:r>
              <a:rPr lang="en-US" sz="5600" dirty="0"/>
              <a:t>3. </a:t>
            </a:r>
            <a:r>
              <a:rPr lang="en-US" sz="5600" dirty="0" err="1"/>
              <a:t>A.Forouzan</a:t>
            </a:r>
            <a:r>
              <a:rPr lang="en-US" sz="5600" dirty="0"/>
              <a:t>, Cryptography and Network Security, Tata McGraw Hill</a:t>
            </a:r>
          </a:p>
          <a:p>
            <a:r>
              <a:rPr lang="en-US" sz="5600" dirty="0"/>
              <a:t>4. Anil K. Jain and </a:t>
            </a:r>
            <a:r>
              <a:rPr lang="en-US" sz="5600" dirty="0" err="1"/>
              <a:t>Arun</a:t>
            </a:r>
            <a:r>
              <a:rPr lang="en-US" sz="5600" dirty="0"/>
              <a:t> Ross. Introduction to Biometrics. In Anil K. Jain, Patrick Flynn, and </a:t>
            </a:r>
            <a:r>
              <a:rPr lang="en-US" sz="5600" dirty="0" err="1"/>
              <a:t>Arun</a:t>
            </a:r>
            <a:r>
              <a:rPr lang="en-US" sz="5600" dirty="0"/>
              <a:t>. A. Ross, editors, Handbook of Biometrics.</a:t>
            </a:r>
          </a:p>
          <a:p>
            <a:r>
              <a:rPr lang="en-US" sz="5600" dirty="0"/>
              <a:t>Springer US, 2008.</a:t>
            </a:r>
          </a:p>
          <a:p>
            <a:r>
              <a:rPr lang="en-US" sz="5600" dirty="0"/>
              <a:t>5. Rafael C. Gonzalez and Richard </a:t>
            </a:r>
            <a:r>
              <a:rPr lang="en-US" sz="5600" dirty="0" err="1"/>
              <a:t>E.Woods</a:t>
            </a:r>
            <a:r>
              <a:rPr lang="en-US" sz="5600" dirty="0"/>
              <a:t>, Addison Wesley, Digital Image Processing.</a:t>
            </a:r>
          </a:p>
          <a:p>
            <a:r>
              <a:rPr lang="en-US" sz="5600" dirty="0"/>
              <a:t>6. </a:t>
            </a:r>
            <a:r>
              <a:rPr lang="en-US" sz="5600" dirty="0" err="1"/>
              <a:t>Ekenel</a:t>
            </a:r>
            <a:r>
              <a:rPr lang="en-US" sz="5600" dirty="0"/>
              <a:t> HK, </a:t>
            </a:r>
            <a:r>
              <a:rPr lang="en-US" sz="5600" dirty="0" err="1"/>
              <a:t>Stallkamp</a:t>
            </a:r>
            <a:r>
              <a:rPr lang="en-US" sz="5600" dirty="0"/>
              <a:t> J, Gao H, Fischer M, </a:t>
            </a:r>
            <a:r>
              <a:rPr lang="en-US" sz="5600" dirty="0" err="1"/>
              <a:t>Stiefelhagen</a:t>
            </a:r>
            <a:r>
              <a:rPr lang="en-US" sz="5600" dirty="0"/>
              <a:t> R, Face Recognition For Smart </a:t>
            </a:r>
            <a:r>
              <a:rPr lang="en-US" sz="5600" dirty="0" err="1"/>
              <a:t>Interacations</a:t>
            </a:r>
            <a:r>
              <a:rPr lang="en-US" sz="5600" dirty="0"/>
              <a:t>, interact Research, Computer Science</a:t>
            </a:r>
          </a:p>
          <a:p>
            <a:r>
              <a:rPr lang="en-US" sz="5600" dirty="0"/>
              <a:t>Department, University at Karlsruhe.</a:t>
            </a:r>
          </a:p>
          <a:p>
            <a:r>
              <a:rPr lang="en-US" sz="5600" dirty="0"/>
              <a:t>7. </a:t>
            </a:r>
            <a:r>
              <a:rPr lang="en-US" sz="5600" dirty="0" err="1"/>
              <a:t>Sezin</a:t>
            </a:r>
            <a:r>
              <a:rPr lang="en-US" sz="5600" dirty="0"/>
              <a:t> </a:t>
            </a:r>
            <a:r>
              <a:rPr lang="en-US" sz="5600" dirty="0" err="1"/>
              <a:t>Kaymak</a:t>
            </a:r>
            <a:r>
              <a:rPr lang="en-US" sz="5600" dirty="0"/>
              <a:t> , “Enhanced Principal Component Analysis Recognition Performance”.</a:t>
            </a:r>
          </a:p>
          <a:p>
            <a:r>
              <a:rPr lang="en-US" sz="5600" dirty="0"/>
              <a:t>8. Vinay </a:t>
            </a:r>
            <a:r>
              <a:rPr lang="en-US" sz="5600" dirty="0" err="1"/>
              <a:t>Hiremath</a:t>
            </a:r>
            <a:r>
              <a:rPr lang="en-US" sz="5600" dirty="0"/>
              <a:t> and </a:t>
            </a:r>
            <a:r>
              <a:rPr lang="en-US" sz="5600" dirty="0" err="1"/>
              <a:t>Ashwini</a:t>
            </a:r>
            <a:r>
              <a:rPr lang="en-US" sz="5600" dirty="0"/>
              <a:t> </a:t>
            </a:r>
            <a:r>
              <a:rPr lang="en-US" sz="5600" dirty="0" err="1"/>
              <a:t>Mayakar</a:t>
            </a:r>
            <a:r>
              <a:rPr lang="en-US" sz="5600" dirty="0"/>
              <a:t>, Face recognition using </a:t>
            </a:r>
            <a:r>
              <a:rPr lang="en-US" sz="5600" dirty="0" err="1"/>
              <a:t>Eigenface</a:t>
            </a:r>
            <a:r>
              <a:rPr lang="en-US" sz="5600" dirty="0"/>
              <a:t> approach.</a:t>
            </a:r>
          </a:p>
          <a:p>
            <a:r>
              <a:rPr lang="en-US" sz="5600" dirty="0"/>
              <a:t>9. </a:t>
            </a:r>
            <a:r>
              <a:rPr lang="en-US" sz="5600" dirty="0" err="1"/>
              <a:t>Aru</a:t>
            </a:r>
            <a:r>
              <a:rPr lang="en-US" sz="5600" dirty="0"/>
              <a:t>, </a:t>
            </a:r>
            <a:r>
              <a:rPr lang="en-US" sz="5600" dirty="0" err="1"/>
              <a:t>Okereke</a:t>
            </a:r>
            <a:r>
              <a:rPr lang="en-US" sz="5600" dirty="0"/>
              <a:t> </a:t>
            </a:r>
            <a:r>
              <a:rPr lang="en-US" sz="5600" dirty="0" err="1"/>
              <a:t>Eze</a:t>
            </a:r>
            <a:r>
              <a:rPr lang="en-US" sz="5600" dirty="0"/>
              <a:t>, </a:t>
            </a:r>
            <a:r>
              <a:rPr lang="en-US" sz="5600" dirty="0" err="1"/>
              <a:t>Ihekweaba</a:t>
            </a:r>
            <a:r>
              <a:rPr lang="en-US" sz="5600" dirty="0"/>
              <a:t> </a:t>
            </a:r>
            <a:r>
              <a:rPr lang="en-US" sz="5600" dirty="0" err="1"/>
              <a:t>Gozie</a:t>
            </a:r>
            <a:r>
              <a:rPr lang="en-US" sz="5600" dirty="0"/>
              <a:t>, Facial Verification Technology for Use In </a:t>
            </a:r>
            <a:r>
              <a:rPr lang="en-US" sz="5600" dirty="0" err="1"/>
              <a:t>Atm</a:t>
            </a:r>
            <a:r>
              <a:rPr lang="en-US" sz="5600" dirty="0"/>
              <a:t> Transactions</a:t>
            </a:r>
          </a:p>
          <a:p>
            <a:r>
              <a:rPr lang="en-US" sz="5600" dirty="0"/>
              <a:t>10. IOSR Journal of Computer Engineering (IOSR-JCE) e-ISSN: 2278-0661, p- ISSN: 2278-8727Volume 15, Issue 1 (Sep. - Oct. 2013),PP 22-29</a:t>
            </a:r>
          </a:p>
          <a:p>
            <a:r>
              <a:rPr lang="en-US" sz="5600" dirty="0"/>
              <a:t>11. http://www.ics.uci.edu/~smyth/courses/ics178/random_number_generators article.pdf</a:t>
            </a:r>
          </a:p>
          <a:p>
            <a:endParaRPr lang="en-US" dirty="0"/>
          </a:p>
        </p:txBody>
      </p:sp>
      <p:pic>
        <p:nvPicPr>
          <p:cNvPr id="105" name="Picture Placeholder 104" descr="Closeup of glass beakers" title="Sample Picture"/>
          <p:cNvPicPr>
            <a:picLocks noGrp="1" noChangeAspect="1"/>
          </p:cNvPicPr>
          <p:nvPr>
            <p:ph type="pic" sz="quarter" idx="43"/>
          </p:nvPr>
        </p:nvPicPr>
        <p:blipFill rotWithShape="1">
          <a:blip r:embed="rId4" cstate="print">
            <a:extLst>
              <a:ext uri="{28A0092B-C50C-407E-A947-70E740481C1C}">
                <a14:useLocalDpi xmlns:a14="http://schemas.microsoft.com/office/drawing/2010/main" val="0"/>
              </a:ext>
            </a:extLst>
          </a:blip>
          <a:srcRect t="19" b="19"/>
          <a:stretch/>
        </p:blipFill>
        <p:spPr/>
      </p:pic>
      <p:pic>
        <p:nvPicPr>
          <p:cNvPr id="24" name="Content Placeholder 23"/>
          <p:cNvPicPr>
            <a:picLocks noGrp="1" noChangeAspect="1"/>
          </p:cNvPicPr>
          <p:nvPr>
            <p:ph sz="quarter" idx="27"/>
          </p:nvPr>
        </p:nvPicPr>
        <p:blipFill>
          <a:blip r:embed="rId5">
            <a:extLst>
              <a:ext uri="{28A0092B-C50C-407E-A947-70E740481C1C}">
                <a14:useLocalDpi xmlns:a14="http://schemas.microsoft.com/office/drawing/2010/main" val="0"/>
              </a:ext>
            </a:extLst>
          </a:blip>
          <a:stretch>
            <a:fillRect/>
          </a:stretch>
        </p:blipFill>
        <p:spPr>
          <a:xfrm>
            <a:off x="15544800" y="7307540"/>
            <a:ext cx="12801600" cy="2255560"/>
          </a:xfrm>
        </p:spPr>
      </p:pic>
      <p:pic>
        <p:nvPicPr>
          <p:cNvPr id="25" name="Picture 24"/>
          <p:cNvPicPr>
            <a:picLocks noChangeAspect="1"/>
          </p:cNvPicPr>
          <p:nvPr/>
        </p:nvPicPr>
        <p:blipFill>
          <a:blip r:embed="rId6"/>
          <a:stretch>
            <a:fillRect/>
          </a:stretch>
        </p:blipFill>
        <p:spPr>
          <a:xfrm>
            <a:off x="15544801" y="10020003"/>
            <a:ext cx="2933699" cy="3619797"/>
          </a:xfrm>
          <a:prstGeom prst="rect">
            <a:avLst/>
          </a:prstGeom>
        </p:spPr>
      </p:pic>
      <p:pic>
        <p:nvPicPr>
          <p:cNvPr id="26" name="Picture 25"/>
          <p:cNvPicPr>
            <a:picLocks noChangeAspect="1"/>
          </p:cNvPicPr>
          <p:nvPr/>
        </p:nvPicPr>
        <p:blipFill>
          <a:blip r:embed="rId7"/>
          <a:stretch>
            <a:fillRect/>
          </a:stretch>
        </p:blipFill>
        <p:spPr>
          <a:xfrm>
            <a:off x="19119892" y="10057846"/>
            <a:ext cx="2825708" cy="3619797"/>
          </a:xfrm>
          <a:prstGeom prst="rect">
            <a:avLst/>
          </a:prstGeom>
        </p:spPr>
      </p:pic>
      <p:pic>
        <p:nvPicPr>
          <p:cNvPr id="28" name="Picture 27"/>
          <p:cNvPicPr>
            <a:picLocks noChangeAspect="1"/>
          </p:cNvPicPr>
          <p:nvPr/>
        </p:nvPicPr>
        <p:blipFill>
          <a:blip r:embed="rId8"/>
          <a:stretch>
            <a:fillRect/>
          </a:stretch>
        </p:blipFill>
        <p:spPr>
          <a:xfrm>
            <a:off x="22491739" y="10057846"/>
            <a:ext cx="2749509" cy="3657640"/>
          </a:xfrm>
          <a:prstGeom prst="rect">
            <a:avLst/>
          </a:prstGeom>
        </p:spPr>
      </p:pic>
      <p:pic>
        <p:nvPicPr>
          <p:cNvPr id="31" name="Picture 30"/>
          <p:cNvPicPr>
            <a:picLocks noChangeAspect="1"/>
          </p:cNvPicPr>
          <p:nvPr/>
        </p:nvPicPr>
        <p:blipFill>
          <a:blip r:embed="rId9"/>
          <a:stretch>
            <a:fillRect/>
          </a:stretch>
        </p:blipFill>
        <p:spPr>
          <a:xfrm>
            <a:off x="5490625" y="24862972"/>
            <a:ext cx="8453975" cy="7748060"/>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438136" y="65800"/>
            <a:ext cx="3359108" cy="3710843"/>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657253" y="9933314"/>
            <a:ext cx="2689147" cy="3782172"/>
          </a:xfrm>
          <a:prstGeom prst="rect">
            <a:avLst/>
          </a:prstGeom>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202123" y="95533"/>
            <a:ext cx="7663698" cy="3710844"/>
          </a:xfrm>
          <a:prstGeom prst="rect">
            <a:avLst/>
          </a:prstGeom>
        </p:spPr>
      </p:pic>
      <p:pic>
        <p:nvPicPr>
          <p:cNvPr id="5" name="Content Placeholder 4"/>
          <p:cNvPicPr>
            <a:picLocks noGrp="1" noChangeAspect="1"/>
          </p:cNvPicPr>
          <p:nvPr>
            <p:ph sz="quarter" idx="32"/>
          </p:nvPr>
        </p:nvPicPr>
        <p:blipFill>
          <a:blip r:embed="rId13">
            <a:extLst>
              <a:ext uri="{28A0092B-C50C-407E-A947-70E740481C1C}">
                <a14:useLocalDpi xmlns:a14="http://schemas.microsoft.com/office/drawing/2010/main" val="0"/>
              </a:ext>
            </a:extLst>
          </a:blip>
          <a:stretch>
            <a:fillRect/>
          </a:stretch>
        </p:blipFill>
        <p:spPr>
          <a:xfrm>
            <a:off x="29946600" y="7114032"/>
            <a:ext cx="12755880" cy="6601454"/>
          </a:xfrm>
        </p:spPr>
      </p:pic>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Science Poster">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2" id="{A3AC1795-03CA-4218-8E9C-394F2C72EB71}" vid="{9E91E023-53D0-48CE-AFD1-CE3DA49243D0}"/>
    </a:ext>
  </a:extLst>
</a:theme>
</file>

<file path=ppt/theme/theme2.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9B7E175-EA31-4EB5-9BCC-A945A81036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Science project poster</Template>
  <TotalTime>0</TotalTime>
  <Words>971</Words>
  <Application>Microsoft Office PowerPoint</Application>
  <PresentationFormat>Custom</PresentationFormat>
  <Paragraphs>57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Univers 45 Light</vt:lpstr>
      <vt:lpstr>Science Poster</vt:lpstr>
      <vt:lpstr>2FA Banking System</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2016-12-07T13:49:07Z</dcterms:created>
  <dcterms:modified xsi:type="dcterms:W3CDTF">2016-12-10T15:36:31Z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TC040013439991</vt:lpwstr>
  </property>
</Properties>
</file>